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93" r:id="rId17"/>
    <p:sldId id="294" r:id="rId18"/>
    <p:sldId id="295" r:id="rId19"/>
    <p:sldId id="303" r:id="rId20"/>
    <p:sldId id="304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5" r:id="rId5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9F2BFE-3C30-424F-8C48-157B02782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D1DB93-497E-4120-A4D2-025E326BA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5B2D5C-0F1D-4A6E-B0A7-D53D31E7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A0AFC8-33A0-4203-87F9-E441ABB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B671898-EC58-4EDD-9C11-CA1D58EB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39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E38F48-83F3-427C-B96C-F447592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68ABD15-3CE0-453A-8CE6-E43183DD8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31E1A7-DCC4-4CB1-AD19-850F8A6C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20256F-D60F-4DA0-86B1-724091B1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7B9E485-8F61-4FBB-BD4E-04621A76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9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579F36C-8169-4FB1-B8E1-18B420C5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5A84C71-951E-4C26-B65C-43407F7AE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BDA4E2-BA6B-43AD-B959-B0D62430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9B5E6B3-8D2C-4200-97AA-725C0D9A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33966A-5D1F-4181-B299-EFA40202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3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DE687F-76E4-4672-80FD-576BE701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739DBE-E3F8-4C57-A9DD-167083AD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5C1E153-A037-45A0-AC6C-BC1017E7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721930-61F5-4F5C-827C-00E668AC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4F52C64-BB37-4AB2-9E01-9F5973FE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1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5C6CBF-901D-4394-82D9-5A38C31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693415B-1B30-4798-99AC-01080B02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75B2FC-D64A-447C-9A67-2DEC2B39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985C76D-BB5E-4172-A027-2679563B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5C2289A-C890-4858-939B-1A97D2C4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2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E1C245-616F-4C6B-8304-95E9FF3E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3751ED-01A4-49F9-B8F2-E9C20AE0E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A39B222-508B-45E2-83AB-09FE1B44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F09F949-85E2-425C-B086-A415F4AB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CF17173-2A5F-41ED-A2A4-A5BE5AE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22A6F95-F729-48F0-A712-139F1755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9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14244-CC31-4EF2-9839-01420BDF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63780AC-A350-467D-9544-A4A095569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9859B41-A62F-4B06-BC25-69CFDDC3A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D381771-8363-4D82-9606-9CBF8E4F5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B2090D-67A8-458C-B293-8A6F15E83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D73BBEEF-DC90-4F16-9624-A36301FE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5007E15-A439-4388-B02D-9CB8456B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D58E72D-3BDB-4B7F-A42B-3FB6AC49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34C3BC-3CA6-4F15-AA8B-96FF8B38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5DCE4AE-4489-4DB0-BD11-9DE15472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C80E1CA-E7C4-4B82-8F3E-8086BBF2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35436FE-84FE-423A-9A71-91FD8234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3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E97AECC6-2385-4004-9B80-4EBA0EAB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BE9ACD5-E426-4300-95F2-F8B38CDE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B9374F4-E98B-438A-AA43-62DD6AAC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FC9850-865A-4042-897E-6C38ADA0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31C1021-FC84-482D-8593-4DBF4802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8DA8147-2BB7-46D1-B6C5-A662AC35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5E28A98-5742-41E4-8D9C-25EB6A00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16C09CC-72D7-4056-9CD5-0B84820A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FC7283-53CD-4920-A866-F6525DE4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ECB112-3237-4EFB-9D41-6F560450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B20FB7D-0555-4F52-8B85-B08680733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58BA81-ADBE-4739-B22E-B035A0BE1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840288C-6FDC-43FD-BBF4-08C3E56F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FEA7D24-5CC7-421F-AA11-B6F9EFA6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EC0196F-62C8-4319-A7D6-3D62ABD9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1250671-F061-4262-BD40-5DFF646C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826D90A-C0F6-4E32-B551-3F1251D0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026F010-9A2C-4E78-B540-33DD79E1D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82F66-3B5F-490A-992F-FFF3C9E55CB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B310BA-2F06-469E-ACBA-E959990AF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7D18BE-C961-4499-BE37-B736CF058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D49EE-39A5-4AD0-B8CB-B8122CBC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5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6F02D3-1BD1-4193-87DC-F00146DB3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Ukázka přihlašování uživatelů pomocí Facebooku</a:t>
            </a:r>
            <a:endParaRPr lang="en-US" sz="40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AF92F23-6AB1-43C2-901D-308E98216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cs-CZ" dirty="0"/>
            </a:br>
            <a:r>
              <a:rPr lang="cs-CZ" dirty="0"/>
              <a:t>Tento příklad přímo navazuje na předchozí prezentaci</a:t>
            </a:r>
            <a:br>
              <a:rPr lang="cs-CZ" dirty="0"/>
            </a:br>
            <a:r>
              <a:rPr lang="cs-CZ" dirty="0"/>
              <a:t>„Ukázka přihlašování uživatelů</a:t>
            </a:r>
            <a:br>
              <a:rPr lang="cs-CZ" dirty="0"/>
            </a:br>
            <a:r>
              <a:rPr lang="cs-CZ" dirty="0"/>
              <a:t>s možností obnovy zapomenutého hesla 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4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60AA2A-E32B-4093-B25B-FEBD479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16C82E-5496-4CF8-BC4F-F1C8B11F0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A566243-C6DE-4B42-ADDD-C0D44C8B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15A623B-C650-4817-9D1D-76A29E9262B0}"/>
              </a:ext>
            </a:extLst>
          </p:cNvPr>
          <p:cNvSpPr txBox="1"/>
          <p:nvPr/>
        </p:nvSpPr>
        <p:spPr>
          <a:xfrm>
            <a:off x="7552084" y="3593755"/>
            <a:ext cx="4220816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Aplikaci máme nastavenou. Následně se podíváme do manuálu, jak vlastně začlenit přihlašování do naší vlastní aplikace.</a:t>
            </a:r>
          </a:p>
          <a:p>
            <a:endParaRPr lang="cs-CZ" dirty="0"/>
          </a:p>
          <a:p>
            <a:r>
              <a:rPr lang="cs-CZ" dirty="0"/>
              <a:t>Konkrétně nás bude zajímat Facebook SDK.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107FCC-4C89-4CF6-B768-929F342E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666848-3FD6-4C54-B996-3C9888F1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A8038FD-C6E4-433A-901E-22225247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75C7095-EBBE-435C-88C7-C26C29C2416B}"/>
              </a:ext>
            </a:extLst>
          </p:cNvPr>
          <p:cNvSpPr txBox="1"/>
          <p:nvPr/>
        </p:nvSpPr>
        <p:spPr>
          <a:xfrm>
            <a:off x="7552084" y="3593755"/>
            <a:ext cx="422081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Část, kterou budeme potřebovat, je věnovaná přihlašování protokolem </a:t>
            </a:r>
            <a:r>
              <a:rPr lang="cs-CZ" dirty="0" err="1"/>
              <a:t>Oauth</a:t>
            </a:r>
            <a:r>
              <a:rPr lang="cs-CZ" dirty="0"/>
              <a:t> 2.0.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EB17588-3F1D-4CC1-BBB9-6E6FC7FE174F}"/>
              </a:ext>
            </a:extLst>
          </p:cNvPr>
          <p:cNvSpPr/>
          <p:nvPr/>
        </p:nvSpPr>
        <p:spPr>
          <a:xfrm>
            <a:off x="2723319" y="3843130"/>
            <a:ext cx="1916597" cy="2791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8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428AF8-11C5-4D5D-928F-8F1E9923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B2317A5-48A3-4151-BE8B-72876001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CA405E3-C6CC-4B49-8C91-700D5162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FAFCD48-45C3-4D76-9B39-5323B42F80CA}"/>
              </a:ext>
            </a:extLst>
          </p:cNvPr>
          <p:cNvSpPr txBox="1"/>
          <p:nvPr/>
        </p:nvSpPr>
        <p:spPr>
          <a:xfrm>
            <a:off x="7777371" y="2136016"/>
            <a:ext cx="4220816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budeme dokumentaci prohlížeč dostatečně pečlivě, najdeme i ukázky kódu pro přihlašování – tj. pro sestavení odkazu pro přesměrování na přihlášení a získání </a:t>
            </a:r>
            <a:r>
              <a:rPr lang="cs-CZ" dirty="0" err="1"/>
              <a:t>access</a:t>
            </a:r>
            <a:r>
              <a:rPr lang="cs-CZ" dirty="0"/>
              <a:t> tokenu po přihlášení.</a:t>
            </a:r>
          </a:p>
          <a:p>
            <a:endParaRPr lang="cs-CZ" dirty="0"/>
          </a:p>
          <a:p>
            <a:r>
              <a:rPr lang="cs-CZ" dirty="0"/>
              <a:t>Z těchto ukázek můžeme vyjít v naší implementaci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FCC144-C6CA-4EA6-9A45-5354E29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9688F4-09F2-418C-8527-E90A8CCF2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30A628D-0F29-481A-BF75-AD7FB9E8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D3A50B8-C3D2-4F81-BBFD-8A655971921D}"/>
              </a:ext>
            </a:extLst>
          </p:cNvPr>
          <p:cNvSpPr txBox="1"/>
          <p:nvPr/>
        </p:nvSpPr>
        <p:spPr>
          <a:xfrm>
            <a:off x="7777371" y="2136016"/>
            <a:ext cx="4220816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budeme dokumentaci prohlížeč dostatečně pečlivě, najdeme i ukázky kódu pro přihlašování – tj. pro sestavení odkazu pro přesměrování na přihlášení a získání </a:t>
            </a:r>
            <a:r>
              <a:rPr lang="cs-CZ" dirty="0" err="1"/>
              <a:t>access</a:t>
            </a:r>
            <a:r>
              <a:rPr lang="cs-CZ" dirty="0"/>
              <a:t> tokenu po přihlášení.</a:t>
            </a:r>
          </a:p>
          <a:p>
            <a:endParaRPr lang="cs-CZ" dirty="0"/>
          </a:p>
          <a:p>
            <a:r>
              <a:rPr lang="cs-CZ" dirty="0"/>
              <a:t>Z těchto ukázek můžeme vyjít v naší implementaci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1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84DCD1-8539-416C-83DA-A3552219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A34158-20AC-4FA7-9E92-C201E01B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4BB8A8C-9DF3-4C77-B881-E685EB9E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7F9F1A6-9489-418B-A469-40A04AF648D8}"/>
              </a:ext>
            </a:extLst>
          </p:cNvPr>
          <p:cNvSpPr txBox="1"/>
          <p:nvPr/>
        </p:nvSpPr>
        <p:spPr>
          <a:xfrm>
            <a:off x="7835349" y="3315459"/>
            <a:ext cx="3937551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se podíváme také na to, jak nainstalovat knihovnu pro zjednodušení práce s Facebook </a:t>
            </a:r>
            <a:r>
              <a:rPr lang="cs-CZ" dirty="0" err="1"/>
              <a:t>Graph</a:t>
            </a:r>
            <a:r>
              <a:rPr lang="cs-CZ" dirty="0"/>
              <a:t> API.</a:t>
            </a:r>
          </a:p>
          <a:p>
            <a:endParaRPr lang="cs-CZ" dirty="0"/>
          </a:p>
          <a:p>
            <a:r>
              <a:rPr lang="cs-CZ" dirty="0"/>
              <a:t>Nejrozumnější je instalace </a:t>
            </a:r>
            <a:r>
              <a:rPr lang="cs-CZ" dirty="0" err="1"/>
              <a:t>composerem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C206260-EDA4-4A59-8B57-D25BD8E6CEE9}"/>
              </a:ext>
            </a:extLst>
          </p:cNvPr>
          <p:cNvSpPr/>
          <p:nvPr/>
        </p:nvSpPr>
        <p:spPr>
          <a:xfrm>
            <a:off x="4366589" y="2703444"/>
            <a:ext cx="2696820" cy="2650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603652-77B7-4F34-9972-AEFBC436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Úprava databáze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1CF1A-0C44-467A-90AE-B7A676008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77335A-7B48-43B7-A6BF-4098F6CD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813307-711C-4550-A30D-447527BE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8B92CDC-325A-455F-9D30-30A4EA25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0167B73-C369-4508-9D61-4E46A76338EC}"/>
              </a:ext>
            </a:extLst>
          </p:cNvPr>
          <p:cNvSpPr txBox="1"/>
          <p:nvPr/>
        </p:nvSpPr>
        <p:spPr>
          <a:xfrm>
            <a:off x="7023653" y="2533581"/>
            <a:ext cx="4908274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 straně Facebooku máme aplikaci připravenou. Dalším krokem bude úprava databáze, abychom do ní mohli ukládat ID uživatele získané z Facebooku a mohli s ním následně pracovat stejně, jako kdyby šlo o uživatele přihlašujícího se heslem.</a:t>
            </a:r>
          </a:p>
          <a:p>
            <a:endParaRPr lang="cs-CZ" dirty="0"/>
          </a:p>
          <a:p>
            <a:r>
              <a:rPr lang="cs-CZ" dirty="0"/>
              <a:t>Nejprve se tedy přihlásíme do </a:t>
            </a:r>
            <a:r>
              <a:rPr lang="cs-CZ" dirty="0" err="1"/>
              <a:t>phpMyAdminu</a:t>
            </a:r>
            <a:r>
              <a:rPr lang="cs-CZ" dirty="0"/>
              <a:t> na serveru eso.vse.cz.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9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0F93FD-D6EA-446F-B2B2-F7D48245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4ACD2F-85E2-4814-81DF-79EC18D2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A866E83-81BA-4422-9459-CF723EDC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F31F704-F9AA-4CC3-B365-CBE9B6D0555E}"/>
              </a:ext>
            </a:extLst>
          </p:cNvPr>
          <p:cNvSpPr txBox="1"/>
          <p:nvPr/>
        </p:nvSpPr>
        <p:spPr>
          <a:xfrm>
            <a:off x="7222435" y="3315459"/>
            <a:ext cx="455046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tabulky „</a:t>
            </a:r>
            <a:r>
              <a:rPr lang="cs-CZ" dirty="0" err="1"/>
              <a:t>users</a:t>
            </a:r>
            <a:r>
              <a:rPr lang="cs-CZ" dirty="0"/>
              <a:t>“ si přidáme nový sloupec s názvem „</a:t>
            </a:r>
            <a:r>
              <a:rPr lang="cs-CZ" dirty="0" err="1"/>
              <a:t>facebook_id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Půjde o typ </a:t>
            </a:r>
            <a:r>
              <a:rPr lang="cs-CZ" dirty="0" err="1"/>
              <a:t>varchar</a:t>
            </a:r>
            <a:r>
              <a:rPr lang="cs-CZ" dirty="0"/>
              <a:t> o max. délce 50, výchozí hodnotu mu uvedeme prázdnou. Nad tímto sloupcem zároveň definujeme klíč typu </a:t>
            </a:r>
            <a:r>
              <a:rPr lang="cs-CZ" dirty="0" err="1"/>
              <a:t>unique</a:t>
            </a:r>
            <a:r>
              <a:rPr lang="cs-CZ" dirty="0"/>
              <a:t>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C002F06-8286-47CD-B409-314E83A6419F}"/>
              </a:ext>
            </a:extLst>
          </p:cNvPr>
          <p:cNvSpPr/>
          <p:nvPr/>
        </p:nvSpPr>
        <p:spPr>
          <a:xfrm>
            <a:off x="2219736" y="1743110"/>
            <a:ext cx="9852993" cy="70854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3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CE558C-0003-466E-A4CF-E37F1CAD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5B674A-86FC-43EF-B765-6B5829CB9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37F4815-1080-4C0B-B943-DC0EF569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2D5629E-F921-42BC-802F-3C0332EFFB4E}"/>
              </a:ext>
            </a:extLst>
          </p:cNvPr>
          <p:cNvSpPr txBox="1"/>
          <p:nvPr/>
        </p:nvSpPr>
        <p:spPr>
          <a:xfrm>
            <a:off x="7835349" y="4001294"/>
            <a:ext cx="3937551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 nám dobře fungovalo jak lokální přihlašování, tak přihlašování pomocí Facebooku, tak ještě budeme muset upravit definici sloupce „</a:t>
            </a:r>
            <a:r>
              <a:rPr lang="cs-CZ" dirty="0" err="1"/>
              <a:t>password</a:t>
            </a:r>
            <a:r>
              <a:rPr lang="cs-CZ" dirty="0"/>
              <a:t>“. </a:t>
            </a:r>
          </a:p>
          <a:p>
            <a:endParaRPr lang="cs-CZ" dirty="0"/>
          </a:p>
          <a:p>
            <a:r>
              <a:rPr lang="cs-CZ" dirty="0"/>
              <a:t>V zobrazení struktury tabulky „</a:t>
            </a:r>
            <a:r>
              <a:rPr lang="cs-CZ" dirty="0" err="1"/>
              <a:t>users</a:t>
            </a:r>
            <a:r>
              <a:rPr lang="cs-CZ" dirty="0"/>
              <a:t>“ tedy vybereme možnost změnit definici tohoto sloupce.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63A906A7-2998-478E-BA9D-FEEDB986A400}"/>
              </a:ext>
            </a:extLst>
          </p:cNvPr>
          <p:cNvSpPr/>
          <p:nvPr/>
        </p:nvSpPr>
        <p:spPr>
          <a:xfrm>
            <a:off x="2696814" y="2769705"/>
            <a:ext cx="6725481" cy="26504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7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A03D34-1A61-4938-A403-72F9CCAA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3F24BEA-8C83-4A5B-A70C-ECF60F509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FE4B2B4-3207-43F2-8A58-64780FE0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75EECA0-358C-4219-A2C4-BFD21F6440A5}"/>
              </a:ext>
            </a:extLst>
          </p:cNvPr>
          <p:cNvSpPr txBox="1"/>
          <p:nvPr/>
        </p:nvSpPr>
        <p:spPr>
          <a:xfrm>
            <a:off x="7318514" y="3037642"/>
            <a:ext cx="4210877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Změnou, kterou potřebujeme provést, je doplnění jeho výchozí hodnoty – kterou chceme prázdnou.</a:t>
            </a:r>
          </a:p>
          <a:p>
            <a:endParaRPr lang="cs-CZ" dirty="0"/>
          </a:p>
          <a:p>
            <a:r>
              <a:rPr lang="cs-CZ" dirty="0"/>
              <a:t>Pokud se uživatel přihlásí pomocí FB, heslo zůstane prázdné.</a:t>
            </a:r>
          </a:p>
          <a:p>
            <a:endParaRPr lang="cs-CZ" dirty="0"/>
          </a:p>
          <a:p>
            <a:r>
              <a:rPr lang="cs-CZ" dirty="0"/>
              <a:t>Pokud se naopak zaregistruje s heslem, zůstane prázdný sloupec „</a:t>
            </a:r>
            <a:r>
              <a:rPr lang="cs-CZ" dirty="0" err="1"/>
              <a:t>facebook_id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A může samozřejmě obě varianty střídat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3487189-AC53-4EFB-AC51-88FCBECE310A}"/>
              </a:ext>
            </a:extLst>
          </p:cNvPr>
          <p:cNvSpPr/>
          <p:nvPr/>
        </p:nvSpPr>
        <p:spPr>
          <a:xfrm>
            <a:off x="6288155" y="1743110"/>
            <a:ext cx="1278836" cy="6820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1981CA-8392-49FA-85C3-34BE460C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Registrace aplikace na Facebooku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0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0E79A-05CB-49B0-953E-AC46C356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9846A-7F51-4E71-BECF-EFF681696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8B293C8-30FA-4650-821B-77ADFCF8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682FE67-6A45-472D-B18F-AA7CDE8E553D}"/>
              </a:ext>
            </a:extLst>
          </p:cNvPr>
          <p:cNvSpPr txBox="1"/>
          <p:nvPr/>
        </p:nvSpPr>
        <p:spPr>
          <a:xfrm>
            <a:off x="7782340" y="3722998"/>
            <a:ext cx="393755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zkontrolujeme nastavení tabulky</a:t>
            </a:r>
          </a:p>
          <a:p>
            <a:r>
              <a:rPr lang="cs-CZ" dirty="0"/>
              <a:t>a můžeme se přesunout k PHP kódu.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19FBE92-1AA7-491A-A5F3-6B19163C04F1}"/>
              </a:ext>
            </a:extLst>
          </p:cNvPr>
          <p:cNvSpPr/>
          <p:nvPr/>
        </p:nvSpPr>
        <p:spPr>
          <a:xfrm>
            <a:off x="2683562" y="2782957"/>
            <a:ext cx="4141308" cy="49033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B45330-4B21-489A-9401-0140078E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Implementace v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4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26C51B-DA3A-4F6F-9C42-E28AB122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ACE65C-B180-4E92-8ED8-FEC6EA20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1EF3988-94DA-4511-A116-7B371E32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1D442D7-C5CC-4E47-86A7-E82D6AB22985}"/>
              </a:ext>
            </a:extLst>
          </p:cNvPr>
          <p:cNvSpPr txBox="1"/>
          <p:nvPr/>
        </p:nvSpPr>
        <p:spPr>
          <a:xfrm>
            <a:off x="6679096" y="4529297"/>
            <a:ext cx="509380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Aplikaci otevřeme v editoru ve stavu, v jakém jsme ji opustili na konci příkladu 11-local-login.</a:t>
            </a:r>
          </a:p>
          <a:p>
            <a:endParaRPr lang="cs-CZ" dirty="0"/>
          </a:p>
          <a:p>
            <a:r>
              <a:rPr lang="cs-CZ" dirty="0"/>
              <a:t>Jediná změna je přejmenování kořenového adresáře aplikace a upravení adresy pro </a:t>
            </a:r>
            <a:r>
              <a:rPr lang="cs-CZ" dirty="0" err="1"/>
              <a:t>deploy</a:t>
            </a:r>
            <a:r>
              <a:rPr lang="cs-CZ" dirty="0"/>
              <a:t> na server.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50CFB83C-0770-4FF4-B6F4-5D03C8E5A16C}"/>
              </a:ext>
            </a:extLst>
          </p:cNvPr>
          <p:cNvSpPr/>
          <p:nvPr/>
        </p:nvSpPr>
        <p:spPr>
          <a:xfrm>
            <a:off x="284919" y="895384"/>
            <a:ext cx="2696820" cy="32127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6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E57D4A-CB06-4B65-9459-53D8DF8B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E24C7F-8667-4764-99D8-65E8898AB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651BF56-B6CD-464D-B7E3-0DB268DC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8EA2AA1-F3DE-436B-A39D-11809168BBA9}"/>
              </a:ext>
            </a:extLst>
          </p:cNvPr>
          <p:cNvSpPr txBox="1"/>
          <p:nvPr/>
        </p:nvSpPr>
        <p:spPr>
          <a:xfrm>
            <a:off x="6612835" y="4003576"/>
            <a:ext cx="5160065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první úkon budeme potřebovat do závislostí doplnit knihovnu </a:t>
            </a:r>
            <a:r>
              <a:rPr lang="cs-CZ" dirty="0" err="1"/>
              <a:t>facebook</a:t>
            </a:r>
            <a:r>
              <a:rPr lang="cs-CZ" dirty="0"/>
              <a:t>/</a:t>
            </a:r>
            <a:r>
              <a:rPr lang="cs-CZ" dirty="0" err="1"/>
              <a:t>graph-sdk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Pro instalaci použijeme </a:t>
            </a:r>
            <a:r>
              <a:rPr lang="cs-CZ" dirty="0" err="1"/>
              <a:t>composer</a:t>
            </a:r>
            <a:r>
              <a:rPr lang="cs-CZ" dirty="0"/>
              <a:t>, tj. spustíme příkaz</a:t>
            </a:r>
          </a:p>
          <a:p>
            <a:r>
              <a:rPr lang="cs-CZ" i="1" dirty="0" err="1"/>
              <a:t>composer</a:t>
            </a:r>
            <a:r>
              <a:rPr lang="cs-CZ" i="1" dirty="0"/>
              <a:t> </a:t>
            </a:r>
            <a:r>
              <a:rPr lang="cs-CZ" i="1" dirty="0" err="1"/>
              <a:t>require</a:t>
            </a:r>
            <a:r>
              <a:rPr lang="cs-CZ" i="1" dirty="0"/>
              <a:t> </a:t>
            </a:r>
            <a:r>
              <a:rPr lang="cs-CZ" i="1" dirty="0" err="1"/>
              <a:t>facebook</a:t>
            </a:r>
            <a:r>
              <a:rPr lang="cs-CZ" i="1" dirty="0"/>
              <a:t>/</a:t>
            </a:r>
            <a:r>
              <a:rPr lang="cs-CZ" i="1" dirty="0" err="1"/>
              <a:t>graph-sdk</a:t>
            </a:r>
            <a:endParaRPr lang="cs-CZ" i="1" dirty="0"/>
          </a:p>
          <a:p>
            <a:endParaRPr lang="cs-CZ" i="1" dirty="0"/>
          </a:p>
          <a:p>
            <a:r>
              <a:rPr lang="cs-CZ" dirty="0"/>
              <a:t>Alternativně bychom mohli k instalaci použít např. grafické rozhraní </a:t>
            </a:r>
            <a:r>
              <a:rPr lang="cs-CZ" dirty="0" err="1"/>
              <a:t>PhpStormu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68922FD-98BA-4916-9BE3-34255CFCB48A}"/>
              </a:ext>
            </a:extLst>
          </p:cNvPr>
          <p:cNvSpPr/>
          <p:nvPr/>
        </p:nvSpPr>
        <p:spPr>
          <a:xfrm>
            <a:off x="1958008" y="5221357"/>
            <a:ext cx="2388706" cy="26504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6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8496AF-13E9-498F-A247-3D27046A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D0AA950-4CEC-4D4A-8273-1DFE98B6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9E306BB-8CB6-4093-BD13-D69CCEE1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84559E7-B9CA-4C2B-8464-5616395E386D}"/>
              </a:ext>
            </a:extLst>
          </p:cNvPr>
          <p:cNvSpPr txBox="1"/>
          <p:nvPr/>
        </p:nvSpPr>
        <p:spPr>
          <a:xfrm>
            <a:off x="8254449" y="3969998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dokončení instalace zkontrolujeme soubor </a:t>
            </a:r>
            <a:r>
              <a:rPr lang="cs-CZ" dirty="0" err="1"/>
              <a:t>composer.json</a:t>
            </a:r>
            <a:r>
              <a:rPr lang="cs-CZ" dirty="0"/>
              <a:t> – přibyl nám v něm požadovaný balíček.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9A843997-A952-4E8D-87E0-EC4800C3E4C8}"/>
              </a:ext>
            </a:extLst>
          </p:cNvPr>
          <p:cNvSpPr/>
          <p:nvPr/>
        </p:nvSpPr>
        <p:spPr>
          <a:xfrm>
            <a:off x="4141302" y="2128897"/>
            <a:ext cx="1848681" cy="25649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47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8D1B9F-288F-4407-83DD-B8D938A0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FAB5B3-54A4-45F4-A047-5B1BA1E9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7573EAC-FF6A-4EC5-A5B0-9F981319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FB0DAD1-5308-4664-9543-E15709F1902A}"/>
              </a:ext>
            </a:extLst>
          </p:cNvPr>
          <p:cNvSpPr txBox="1"/>
          <p:nvPr/>
        </p:nvSpPr>
        <p:spPr>
          <a:xfrm>
            <a:off x="7835349" y="3116676"/>
            <a:ext cx="3937551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přesunout k vlastnímu psaní kódu.</a:t>
            </a:r>
          </a:p>
          <a:p>
            <a:endParaRPr lang="cs-CZ" dirty="0"/>
          </a:p>
          <a:p>
            <a:r>
              <a:rPr lang="cs-CZ" dirty="0"/>
              <a:t>Abychom neměli přístupové údaje k Facebook API roztroušené na několika místech v aplikaci, zvolíme stejný přístup jako při připojení k databázi.</a:t>
            </a:r>
          </a:p>
          <a:p>
            <a:endParaRPr lang="cs-CZ" dirty="0"/>
          </a:p>
          <a:p>
            <a:r>
              <a:rPr lang="cs-CZ" dirty="0"/>
              <a:t>Nejprve si tedy založíme prázdný soubor</a:t>
            </a:r>
          </a:p>
          <a:p>
            <a:r>
              <a:rPr lang="cs-CZ" dirty="0"/>
              <a:t>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facebook.php</a:t>
            </a:r>
            <a:r>
              <a:rPr lang="cs-CZ" dirty="0"/>
              <a:t>“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EDA3E75-3174-4A45-B4BA-068C5E58D609}"/>
              </a:ext>
            </a:extLst>
          </p:cNvPr>
          <p:cNvSpPr/>
          <p:nvPr/>
        </p:nvSpPr>
        <p:spPr>
          <a:xfrm>
            <a:off x="629476" y="1425644"/>
            <a:ext cx="1331846" cy="2650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30FB75-FC59-4472-B683-49B54D1A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4C1EFE-1ECD-430E-94D2-32D5C9015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588881C-DF7C-47E7-B5AA-ABFC5764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8E29A10-F090-4B7C-8145-72365E1F4DEA}"/>
              </a:ext>
            </a:extLst>
          </p:cNvPr>
          <p:cNvSpPr txBox="1"/>
          <p:nvPr/>
        </p:nvSpPr>
        <p:spPr>
          <a:xfrm>
            <a:off x="5141843" y="3315459"/>
            <a:ext cx="6631057" cy="2539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vytvořeném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facebook.php</a:t>
            </a:r>
            <a:r>
              <a:rPr lang="cs-CZ" dirty="0"/>
              <a:t>“ inicializujeme objekt pro přístup k API. Kód odpovídá příkladu z dokumentace.</a:t>
            </a:r>
          </a:p>
          <a:p>
            <a:endParaRPr lang="cs-CZ" dirty="0"/>
          </a:p>
          <a:p>
            <a:r>
              <a:rPr lang="cs-CZ" dirty="0"/>
              <a:t>Nezapomeňte sem doplnit APP ID a APP SECRET, které jste si poznamenali při nastavování aplikace na Facebooku.</a:t>
            </a:r>
          </a:p>
          <a:p>
            <a:endParaRPr lang="cs-CZ" dirty="0"/>
          </a:p>
          <a:p>
            <a:r>
              <a:rPr lang="cs-CZ" sz="1700" dirty="0">
                <a:solidFill>
                  <a:schemeClr val="bg1"/>
                </a:solidFill>
              </a:rPr>
              <a:t>Pokud se vám je náhodou povedlo zapomenout, </a:t>
            </a:r>
            <a:r>
              <a:rPr lang="cs-CZ" sz="1700" dirty="0" err="1">
                <a:solidFill>
                  <a:schemeClr val="bg1"/>
                </a:solidFill>
              </a:rPr>
              <a:t>přihlašte</a:t>
            </a:r>
            <a:r>
              <a:rPr lang="cs-CZ" sz="1700" dirty="0">
                <a:solidFill>
                  <a:schemeClr val="bg1"/>
                </a:solidFill>
              </a:rPr>
              <a:t> se na </a:t>
            </a:r>
            <a:r>
              <a:rPr lang="cs-CZ" sz="17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https://developers.facebook.com</a:t>
            </a:r>
            <a:r>
              <a:rPr lang="cs-CZ" sz="1700" dirty="0">
                <a:solidFill>
                  <a:schemeClr val="bg1"/>
                </a:solidFill>
              </a:rPr>
              <a:t>, otevřete danou aplikaci a přístupové údaje zkopírujte nyní. Najdete je v nastavení na stránce Basic.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C6B7210-FFAD-49B1-8050-75DD1BFCE6BB}"/>
              </a:ext>
            </a:extLst>
          </p:cNvPr>
          <p:cNvSpPr/>
          <p:nvPr/>
        </p:nvSpPr>
        <p:spPr>
          <a:xfrm>
            <a:off x="3160641" y="1232002"/>
            <a:ext cx="6049620" cy="10871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7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2B77DF-1A61-424B-9F30-BF85F31F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DE6D73-2293-47B5-95D8-CEBDE551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AE3CAC-5E16-4A74-99E9-D5C335F0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45C4C7A-E0F5-433F-82C2-9A14DEB6E9AC}"/>
              </a:ext>
            </a:extLst>
          </p:cNvPr>
          <p:cNvSpPr txBox="1"/>
          <p:nvPr/>
        </p:nvSpPr>
        <p:spPr>
          <a:xfrm>
            <a:off x="7023653" y="1976989"/>
            <a:ext cx="4094922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zkontrolujeme, jestli nám aplikace v původním stavu funguje a podíváme se, kam budeme chtít doplnit tlačítko na přihlášení pomocí Facebooku.</a:t>
            </a:r>
            <a:endParaRPr lang="cs-CZ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9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877E31-AC1A-4578-82F3-7A5F9D32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EBF7D8-EC6A-497E-84EE-EE030BF38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3635FF2-66CD-454C-BA50-8FC1969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6E4EC5A-A26E-4E60-8806-88177E4F66E4}"/>
              </a:ext>
            </a:extLst>
          </p:cNvPr>
          <p:cNvSpPr txBox="1"/>
          <p:nvPr/>
        </p:nvSpPr>
        <p:spPr>
          <a:xfrm>
            <a:off x="6896100" y="3868639"/>
            <a:ext cx="4876800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Přihlašovací tlačítko přidáme na </a:t>
            </a:r>
            <a:r>
              <a:rPr lang="cs-CZ" dirty="0" err="1"/>
              <a:t>homepage</a:t>
            </a:r>
            <a:r>
              <a:rPr lang="cs-CZ" dirty="0"/>
              <a:t>, vedle tlačítka na lokální přihlášení. </a:t>
            </a:r>
          </a:p>
          <a:p>
            <a:endParaRPr lang="cs-CZ" dirty="0"/>
          </a:p>
          <a:p>
            <a:r>
              <a:rPr lang="cs-CZ" dirty="0"/>
              <a:t>Dalším vhodným místem by byl přihlašovací formulář. Ideálně bychom měli mít toto tlačítko na obou místech, implementace by ale byla totožná.</a:t>
            </a:r>
            <a:br>
              <a:rPr lang="cs-CZ" dirty="0"/>
            </a:br>
            <a:r>
              <a:rPr lang="cs-CZ" dirty="0"/>
              <a:t>My volíme </a:t>
            </a:r>
            <a:r>
              <a:rPr lang="cs-CZ" dirty="0" err="1"/>
              <a:t>homepage</a:t>
            </a:r>
            <a:r>
              <a:rPr lang="cs-CZ" dirty="0"/>
              <a:t>, protože obsahuje výrazně méně jiného PHP kódu.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11FA18D-E53C-4AD6-8B9A-56081DD63B77}"/>
              </a:ext>
            </a:extLst>
          </p:cNvPr>
          <p:cNvSpPr/>
          <p:nvPr/>
        </p:nvSpPr>
        <p:spPr>
          <a:xfrm>
            <a:off x="3332919" y="3375992"/>
            <a:ext cx="2763081" cy="67917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9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C8565-9DD1-4F7D-9184-00E9A174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1B3DEE-6DCA-49AF-BD6E-D1C9E2F9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FB3E404-E4B6-4A86-9D05-8D209237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BA7064C-F4FF-4587-820D-D60361DB000C}"/>
              </a:ext>
            </a:extLst>
          </p:cNvPr>
          <p:cNvSpPr txBox="1"/>
          <p:nvPr/>
        </p:nvSpPr>
        <p:spPr>
          <a:xfrm>
            <a:off x="6279875" y="1324768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do </a:t>
            </a:r>
            <a:r>
              <a:rPr lang="cs-CZ" dirty="0" err="1"/>
              <a:t>homepage</a:t>
            </a:r>
            <a:r>
              <a:rPr lang="cs-CZ" dirty="0"/>
              <a:t> načteme před chvílí připravený soubor pro přístup k Facebook API.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A82D3C-70D0-46AE-96C3-63F7FB15C217}"/>
              </a:ext>
            </a:extLst>
          </p:cNvPr>
          <p:cNvSpPr/>
          <p:nvPr/>
        </p:nvSpPr>
        <p:spPr>
          <a:xfrm>
            <a:off x="3240155" y="1434193"/>
            <a:ext cx="2855845" cy="44143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124C68-A5A8-4EB0-921C-758F1AF3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EAF075-8906-4677-BE1E-6C998F84A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9D9FA87-B7D6-4CE7-BBDA-FED721D0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8AD16D7-0464-4BDB-97D5-AAF65040C623}"/>
              </a:ext>
            </a:extLst>
          </p:cNvPr>
          <p:cNvSpPr/>
          <p:nvPr/>
        </p:nvSpPr>
        <p:spPr>
          <a:xfrm>
            <a:off x="9607826" y="3260035"/>
            <a:ext cx="2040835" cy="47707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37870D9-67F2-4263-82BF-E6BB116DD1FA}"/>
              </a:ext>
            </a:extLst>
          </p:cNvPr>
          <p:cNvSpPr txBox="1"/>
          <p:nvPr/>
        </p:nvSpPr>
        <p:spPr>
          <a:xfrm>
            <a:off x="4871832" y="3260035"/>
            <a:ext cx="450242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přihlašování pomocí Facebooku je nejprve nutné naši aplikaci zaregistrovat na developer portálu této sociální sítě. </a:t>
            </a:r>
          </a:p>
          <a:p>
            <a:endParaRPr lang="cs-CZ" dirty="0"/>
          </a:p>
          <a:p>
            <a:r>
              <a:rPr lang="cs-CZ" dirty="0"/>
              <a:t>Navštívíme stránku </a:t>
            </a:r>
            <a:r>
              <a:rPr lang="cs-CZ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https://developers.facebook.com</a:t>
            </a:r>
            <a:r>
              <a:rPr lang="cs-CZ" dirty="0">
                <a:solidFill>
                  <a:schemeClr val="bg1"/>
                </a:solidFill>
              </a:rPr>
              <a:t> a z </a:t>
            </a:r>
            <a:r>
              <a:rPr lang="cs-CZ" dirty="0"/>
              <a:t>menu „My </a:t>
            </a:r>
            <a:r>
              <a:rPr lang="cs-CZ" dirty="0" err="1"/>
              <a:t>Apps</a:t>
            </a:r>
            <a:r>
              <a:rPr lang="cs-CZ" dirty="0"/>
              <a:t>“ vybereme možnost „</a:t>
            </a:r>
            <a:r>
              <a:rPr lang="cs-CZ" dirty="0" err="1"/>
              <a:t>Create</a:t>
            </a:r>
            <a:r>
              <a:rPr lang="cs-CZ" dirty="0"/>
              <a:t> </a:t>
            </a:r>
            <a:r>
              <a:rPr lang="cs-CZ" dirty="0" err="1"/>
              <a:t>App</a:t>
            </a:r>
            <a:r>
              <a:rPr lang="cs-CZ" dirty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03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078909-0939-4E40-B20B-3DB603AB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F57BFB-2B2D-4920-AF63-AA7E3F857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D9D4E25-24AF-4C17-B3EC-7E6CBE24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E61AA8-04FE-4730-B09E-CB5853670578}"/>
              </a:ext>
            </a:extLst>
          </p:cNvPr>
          <p:cNvSpPr txBox="1"/>
          <p:nvPr/>
        </p:nvSpPr>
        <p:spPr>
          <a:xfrm>
            <a:off x="7053467" y="3638151"/>
            <a:ext cx="486023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vytvoření odkazu si nejprve připravíme instanci </a:t>
            </a:r>
            <a:r>
              <a:rPr lang="cs-CZ" dirty="0" err="1"/>
              <a:t>helperu</a:t>
            </a:r>
            <a:r>
              <a:rPr lang="cs-CZ" dirty="0"/>
              <a:t> pro vygenerování odkazu na Facebook.</a:t>
            </a:r>
          </a:p>
          <a:p>
            <a:endParaRPr lang="cs-CZ" dirty="0"/>
          </a:p>
          <a:p>
            <a:r>
              <a:rPr lang="cs-CZ" dirty="0"/>
              <a:t>Následně si připravíme pole s požadovanými oprávněními (budeme potřebovat e-mail uživatele) a také definujeme </a:t>
            </a:r>
            <a:r>
              <a:rPr lang="en-US" dirty="0"/>
              <a:t>$</a:t>
            </a:r>
            <a:r>
              <a:rPr lang="en-US" dirty="0" err="1"/>
              <a:t>callbackUrl</a:t>
            </a:r>
            <a:r>
              <a:rPr lang="en-US" dirty="0"/>
              <a:t>. V</a:t>
            </a:r>
            <a:r>
              <a:rPr lang="cs-CZ" dirty="0" err="1"/>
              <a:t>šimněte</a:t>
            </a:r>
            <a:r>
              <a:rPr lang="cs-CZ" dirty="0"/>
              <a:t> si, že je to stejná adresa, jakou jsme nastavili jako povolený </a:t>
            </a:r>
            <a:r>
              <a:rPr lang="cs-CZ" dirty="0" err="1"/>
              <a:t>callback</a:t>
            </a:r>
            <a:r>
              <a:rPr lang="cs-CZ" dirty="0"/>
              <a:t> v nastavení na straně Facebooku.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B900CAC-3916-452D-BEDE-C2FBABDE3FCF}"/>
              </a:ext>
            </a:extLst>
          </p:cNvPr>
          <p:cNvSpPr/>
          <p:nvPr/>
        </p:nvSpPr>
        <p:spPr>
          <a:xfrm>
            <a:off x="947528" y="3969998"/>
            <a:ext cx="5996611" cy="13706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F3039F-CC13-4DA3-9F6F-A2DE047E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5F0411-DB3A-4FE9-A80B-59776308E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11D246E-E167-4A00-B00D-3B561489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77C69C6-11A6-498C-9094-2F988B67CED4}"/>
              </a:ext>
            </a:extLst>
          </p:cNvPr>
          <p:cNvSpPr txBox="1"/>
          <p:nvPr/>
        </p:nvSpPr>
        <p:spPr>
          <a:xfrm>
            <a:off x="5866574" y="4276912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Samotnou</a:t>
            </a:r>
            <a:r>
              <a:rPr lang="en-US" dirty="0"/>
              <a:t> URL </a:t>
            </a:r>
            <a:r>
              <a:rPr lang="cs-CZ" dirty="0"/>
              <a:t>nám vygeneruje Facebook </a:t>
            </a:r>
            <a:r>
              <a:rPr lang="cs-CZ" dirty="0" err="1"/>
              <a:t>Helper</a:t>
            </a:r>
            <a:r>
              <a:rPr lang="cs-CZ" dirty="0"/>
              <a:t>. My ji pak jen vypíšeme jako odkaz.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658DC2A-E09C-4B1C-BD7A-9570F01532E4}"/>
              </a:ext>
            </a:extLst>
          </p:cNvPr>
          <p:cNvSpPr/>
          <p:nvPr/>
        </p:nvSpPr>
        <p:spPr>
          <a:xfrm>
            <a:off x="921024" y="4276912"/>
            <a:ext cx="4565376" cy="109021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1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D5C93B-CCA0-4937-AB70-DBC25D11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75E269-CC1E-40E9-937F-1FCA58D1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722EE77-6A4F-4065-B435-9B1A362B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F9DA759-5DC0-4973-8CF4-377CAF6C5BE6}"/>
              </a:ext>
            </a:extLst>
          </p:cNvPr>
          <p:cNvSpPr txBox="1"/>
          <p:nvPr/>
        </p:nvSpPr>
        <p:spPr>
          <a:xfrm>
            <a:off x="4596849" y="2128896"/>
            <a:ext cx="3937551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jsme k danému odkazu doplnili atribut </a:t>
            </a:r>
            <a:r>
              <a:rPr lang="cs-CZ" dirty="0" err="1"/>
              <a:t>class</a:t>
            </a:r>
            <a:r>
              <a:rPr lang="cs-CZ" dirty="0"/>
              <a:t> a poté vše zkontrolujeme v prohlížeči. Měli bychom vidět tlačítko, které bude odkazem někam na server Facebooku.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56851C68-794B-446F-9785-255E6092E164}"/>
              </a:ext>
            </a:extLst>
          </p:cNvPr>
          <p:cNvSpPr/>
          <p:nvPr/>
        </p:nvSpPr>
        <p:spPr>
          <a:xfrm>
            <a:off x="2047459" y="2128896"/>
            <a:ext cx="2246245" cy="46852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8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B48178-F1EE-402B-BE9F-98FDBD0D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04841-8796-41B8-9CE1-EFBDB2B0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AE21C7C-72A7-45B7-B205-508A3ECB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E0A86BD-2890-491E-8BCE-FCE0A3561714}"/>
              </a:ext>
            </a:extLst>
          </p:cNvPr>
          <p:cNvSpPr txBox="1"/>
          <p:nvPr/>
        </p:nvSpPr>
        <p:spPr>
          <a:xfrm>
            <a:off x="8029162" y="1859339"/>
            <a:ext cx="3937551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kliknutí na něj se nám zobrazí klasické přihlašovací okno aplikace využívající oprávnění z Facebooku.</a:t>
            </a:r>
          </a:p>
          <a:p>
            <a:endParaRPr lang="cs-CZ" dirty="0"/>
          </a:p>
          <a:p>
            <a:r>
              <a:rPr lang="cs-CZ" dirty="0"/>
              <a:t>POZOR: Aplikaci máme na Facebooku v developer módu, musíme ji tedy použít se stejným účtem, pod jakým jsme ji jako vývojáři registrovali.</a:t>
            </a:r>
          </a:p>
          <a:p>
            <a:r>
              <a:rPr lang="cs-CZ" dirty="0"/>
              <a:t>Ostatním uživatelům bude přihlašování fungovat až po přepnutí aplikace do módu produkčního.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2A2C138-8189-40BC-A8F0-DB8BB27455F0}"/>
              </a:ext>
            </a:extLst>
          </p:cNvPr>
          <p:cNvSpPr/>
          <p:nvPr/>
        </p:nvSpPr>
        <p:spPr>
          <a:xfrm>
            <a:off x="4552120" y="1472587"/>
            <a:ext cx="3041376" cy="335120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1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F6BF5-98DF-4B8D-B0F0-514C011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C70AF7-466B-47FC-A4BC-BDD85461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D7019E9-13A5-4405-863D-1CA90937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4BBD9CF-C327-4EE3-B5AD-1919241B5CCD}"/>
              </a:ext>
            </a:extLst>
          </p:cNvPr>
          <p:cNvSpPr txBox="1"/>
          <p:nvPr/>
        </p:nvSpPr>
        <p:spPr>
          <a:xfrm>
            <a:off x="6518414" y="1090523"/>
            <a:ext cx="502422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potvrzení přihlášení jsme přesměrováni na naši </a:t>
            </a:r>
            <a:r>
              <a:rPr lang="cs-CZ" dirty="0" err="1"/>
              <a:t>callback</a:t>
            </a:r>
            <a:r>
              <a:rPr lang="cs-CZ" dirty="0"/>
              <a:t> URL, tj. na soubor </a:t>
            </a:r>
            <a:r>
              <a:rPr lang="cs-CZ" dirty="0" err="1"/>
              <a:t>fb-callback.php</a:t>
            </a:r>
            <a:r>
              <a:rPr lang="cs-CZ" dirty="0"/>
              <a:t>. Součástí odkazu jsou také parametry, pomocí kterých poté získáme další informace z FB.</a:t>
            </a:r>
          </a:p>
          <a:p>
            <a:endParaRPr lang="cs-CZ" dirty="0"/>
          </a:p>
          <a:p>
            <a:r>
              <a:rPr lang="cs-CZ" dirty="0"/>
              <a:t>Jdeme tedy daný soubor vytvořit.</a:t>
            </a:r>
            <a:endParaRPr lang="en-US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12731B7D-BACE-4474-BF53-D443464E28CD}"/>
              </a:ext>
            </a:extLst>
          </p:cNvPr>
          <p:cNvSpPr/>
          <p:nvPr/>
        </p:nvSpPr>
        <p:spPr>
          <a:xfrm>
            <a:off x="1424607" y="446772"/>
            <a:ext cx="7931428" cy="46852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2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73EA62-E712-4B4E-B34F-6AB7908A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16059F-F957-4FDF-9171-CB4855E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247C855-12D8-41C3-ACA7-E36369C7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5C6A949-0A91-497B-B61E-BE4BA9771926}"/>
              </a:ext>
            </a:extLst>
          </p:cNvPr>
          <p:cNvSpPr txBox="1"/>
          <p:nvPr/>
        </p:nvSpPr>
        <p:spPr>
          <a:xfrm>
            <a:off x="7835349" y="2645730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Začneme tím, že vytvoříme soubor </a:t>
            </a:r>
            <a:r>
              <a:rPr lang="cs-CZ" dirty="0" err="1"/>
              <a:t>fb-callback.php</a:t>
            </a:r>
            <a:r>
              <a:rPr lang="cs-CZ" dirty="0"/>
              <a:t> a načteme v něm inicializaci uživatele a </a:t>
            </a:r>
            <a:r>
              <a:rPr lang="cs-CZ" dirty="0" err="1"/>
              <a:t>facebooku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9AA82534-E231-4668-B809-D255F4041BDD}"/>
              </a:ext>
            </a:extLst>
          </p:cNvPr>
          <p:cNvSpPr/>
          <p:nvPr/>
        </p:nvSpPr>
        <p:spPr>
          <a:xfrm>
            <a:off x="3094381" y="904543"/>
            <a:ext cx="3717236" cy="10832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8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C69E33-E56D-45F3-9D8A-2CD5EA39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AF7697-2BBE-40D9-81C7-3D9DD8A2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6BB2956-0D09-463A-834F-66E4CF54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703951-2D02-4E45-8531-FC4AAD919B22}"/>
              </a:ext>
            </a:extLst>
          </p:cNvPr>
          <p:cNvSpPr txBox="1"/>
          <p:nvPr/>
        </p:nvSpPr>
        <p:spPr>
          <a:xfrm>
            <a:off x="7898298" y="2274259"/>
            <a:ext cx="352590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další si inicializujeme </a:t>
            </a:r>
            <a:r>
              <a:rPr lang="cs-CZ" dirty="0" err="1"/>
              <a:t>helper</a:t>
            </a:r>
            <a:r>
              <a:rPr lang="cs-CZ" dirty="0"/>
              <a:t> pro přihlašovací URL.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D7333D2-9AEC-4A4F-B107-7C2E927F97D6}"/>
              </a:ext>
            </a:extLst>
          </p:cNvPr>
          <p:cNvSpPr/>
          <p:nvPr/>
        </p:nvSpPr>
        <p:spPr>
          <a:xfrm>
            <a:off x="3245127" y="1941893"/>
            <a:ext cx="2850873" cy="46852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1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AB1926-A352-4204-98DC-AB36FA4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CDA547-8138-4F63-8E44-A9B0A839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A954901-9880-4C23-BBFF-B13B2EEC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28F32C9-DCCB-4179-9EF0-A3A59D1EEAF0}"/>
              </a:ext>
            </a:extLst>
          </p:cNvPr>
          <p:cNvSpPr txBox="1"/>
          <p:nvPr/>
        </p:nvSpPr>
        <p:spPr>
          <a:xfrm>
            <a:off x="7835349" y="4206696"/>
            <a:ext cx="3937551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pomocí </a:t>
            </a:r>
            <a:r>
              <a:rPr lang="cs-CZ" dirty="0" err="1"/>
              <a:t>helperu</a:t>
            </a:r>
            <a:r>
              <a:rPr lang="cs-CZ" dirty="0"/>
              <a:t> získáme </a:t>
            </a:r>
            <a:r>
              <a:rPr lang="cs-CZ" dirty="0" err="1"/>
              <a:t>access</a:t>
            </a:r>
            <a:r>
              <a:rPr lang="cs-CZ" dirty="0"/>
              <a:t> token, který budeme potřebovat pro autentizaci našich požadavků vůči Facebook API.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584E746-DBD8-475E-9216-D0CD32B55C67}"/>
              </a:ext>
            </a:extLst>
          </p:cNvPr>
          <p:cNvSpPr/>
          <p:nvPr/>
        </p:nvSpPr>
        <p:spPr>
          <a:xfrm>
            <a:off x="3213651" y="2499957"/>
            <a:ext cx="4737653" cy="138293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19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99981-66EC-4A23-BED7-E072659F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4F35DB-1525-42B2-AA2E-83CE0CEC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9C1E01D-2410-4BB7-ABCF-6B6E6915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67E3C7-F0A0-4A36-B6FB-64A99B57B4E1}"/>
              </a:ext>
            </a:extLst>
          </p:cNvPr>
          <p:cNvSpPr txBox="1"/>
          <p:nvPr/>
        </p:nvSpPr>
        <p:spPr>
          <a:xfrm>
            <a:off x="7835349" y="5124851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Uživatel se ale samozřejmě nemusí úspěšně přihlásit – např. přihlášení odmítne na straně Facebooku. 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1B267CAD-A613-4501-B9BF-5A277965F449}"/>
              </a:ext>
            </a:extLst>
          </p:cNvPr>
          <p:cNvSpPr/>
          <p:nvPr/>
        </p:nvSpPr>
        <p:spPr>
          <a:xfrm>
            <a:off x="3213650" y="3909495"/>
            <a:ext cx="5201480" cy="10865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7DC2D5-2FAA-4069-853E-04386135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B6AC09-A3F8-4F42-B16D-6F1E233A9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F07F02F-3F4B-4DEE-B325-AD59A159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DF8A0D3-9812-4AC7-895F-7FF43090185B}"/>
              </a:ext>
            </a:extLst>
          </p:cNvPr>
          <p:cNvSpPr txBox="1"/>
          <p:nvPr/>
        </p:nvSpPr>
        <p:spPr>
          <a:xfrm>
            <a:off x="7141267" y="2871018"/>
            <a:ext cx="393755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následujícím kroku budeme potřebovat získat instanci klienta pro práci s protokolem </a:t>
            </a:r>
            <a:r>
              <a:rPr lang="cs-CZ" dirty="0" err="1"/>
              <a:t>OAuth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A59078E-7A10-402C-BD40-CC85E48FDCB9}"/>
              </a:ext>
            </a:extLst>
          </p:cNvPr>
          <p:cNvSpPr/>
          <p:nvPr/>
        </p:nvSpPr>
        <p:spPr>
          <a:xfrm>
            <a:off x="785192" y="3652896"/>
            <a:ext cx="2898912" cy="46852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4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F773DC-C69B-431A-82D0-0C2AF89F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E3C5A1-3734-4299-AE93-D9EE8515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90E397C-4A4C-4172-8A8B-A627D7F5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FD100F0-C928-4057-8B5B-15DCEC6BD9E9}"/>
              </a:ext>
            </a:extLst>
          </p:cNvPr>
          <p:cNvSpPr/>
          <p:nvPr/>
        </p:nvSpPr>
        <p:spPr>
          <a:xfrm>
            <a:off x="2928731" y="2729948"/>
            <a:ext cx="6202017" cy="227937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76C63DE1-81BB-4631-A28A-C53E1A02DB12}"/>
              </a:ext>
            </a:extLst>
          </p:cNvPr>
          <p:cNvSpPr txBox="1"/>
          <p:nvPr/>
        </p:nvSpPr>
        <p:spPr>
          <a:xfrm>
            <a:off x="7456006" y="5131477"/>
            <a:ext cx="407338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je nutné vyplnit název aplikace a kontaktní e-mail (může být jiný než ten, který máte nastavený na Facebooku).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47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C652DB-69A6-4ACF-8319-E09C8FD5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52EBC2-C5AB-4D69-8349-79297F93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9F2ECC6-1826-4EA7-AC42-D4F4D225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6EDF108-2506-44AD-95AB-3EE5BBDEFB84}"/>
              </a:ext>
            </a:extLst>
          </p:cNvPr>
          <p:cNvSpPr txBox="1"/>
          <p:nvPr/>
        </p:nvSpPr>
        <p:spPr>
          <a:xfrm>
            <a:off x="5184914" y="3429000"/>
            <a:ext cx="6587986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Necháme zpracovat metadata ze získaného </a:t>
            </a:r>
            <a:r>
              <a:rPr lang="cs-CZ" dirty="0" err="1"/>
              <a:t>access</a:t>
            </a:r>
            <a:r>
              <a:rPr lang="cs-CZ" dirty="0"/>
              <a:t> tokenu a jako první zjistíme ID přihlášeného uživatel.</a:t>
            </a:r>
          </a:p>
          <a:p>
            <a:endParaRPr lang="cs-CZ" dirty="0"/>
          </a:p>
          <a:p>
            <a:r>
              <a:rPr lang="cs-CZ" dirty="0"/>
              <a:t>Pro kontrolu si dané ID vypíšeme pomocí funkce </a:t>
            </a:r>
            <a:r>
              <a:rPr lang="cs-CZ" dirty="0" err="1"/>
              <a:t>var_dump</a:t>
            </a:r>
            <a:r>
              <a:rPr lang="en-US" dirty="0"/>
              <a:t>() a </a:t>
            </a:r>
            <a:r>
              <a:rPr lang="en-US" dirty="0" err="1"/>
              <a:t>ov</a:t>
            </a:r>
            <a:r>
              <a:rPr lang="cs-CZ" dirty="0" err="1"/>
              <a:t>ěříme</a:t>
            </a:r>
            <a:r>
              <a:rPr lang="cs-CZ" dirty="0"/>
              <a:t> funkcionalitu v prohlížeči. </a:t>
            </a:r>
          </a:p>
          <a:p>
            <a:endParaRPr lang="cs-CZ" dirty="0"/>
          </a:p>
          <a:p>
            <a:r>
              <a:rPr lang="cs-CZ" dirty="0"/>
              <a:t>Máme-li vše nastavené správně, tak se po kliknutí na tlačítko pro přihlášení pomocí Facebooku dostaneme na stránku </a:t>
            </a:r>
            <a:r>
              <a:rPr lang="cs-CZ" dirty="0" err="1"/>
              <a:t>fb-callback.php</a:t>
            </a:r>
            <a:r>
              <a:rPr lang="cs-CZ" dirty="0"/>
              <a:t>, na které budeme mít vypsané svoje User ID z Facebooku.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1EFF1AC9-D5E4-4A91-B60B-82AAFF1F6B4B}"/>
              </a:ext>
            </a:extLst>
          </p:cNvPr>
          <p:cNvSpPr/>
          <p:nvPr/>
        </p:nvSpPr>
        <p:spPr>
          <a:xfrm>
            <a:off x="785192" y="4540792"/>
            <a:ext cx="4118112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2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0B66A6-B50B-4091-81B1-2D331DFD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DFA450-D3A9-4E40-926E-24D1584F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57C5B4-C3F7-4C0B-A852-CFD25173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15F5C67-49E1-44F2-A914-E2301C7FEAFE}"/>
              </a:ext>
            </a:extLst>
          </p:cNvPr>
          <p:cNvSpPr txBox="1"/>
          <p:nvPr/>
        </p:nvSpPr>
        <p:spPr>
          <a:xfrm>
            <a:off x="6001580" y="3465763"/>
            <a:ext cx="3937551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vše fungovalo správně, tak ladicí výpis smažeme a posuneme se zase o kousek dál.</a:t>
            </a:r>
          </a:p>
          <a:p>
            <a:endParaRPr lang="cs-CZ" dirty="0"/>
          </a:p>
          <a:p>
            <a:r>
              <a:rPr lang="cs-CZ" dirty="0"/>
              <a:t>Odešleme požadavek na získání jména a e-mailu uživatele a ze získaného grafu (odpovědi z </a:t>
            </a:r>
            <a:r>
              <a:rPr lang="cs-CZ" dirty="0" err="1"/>
              <a:t>Graph</a:t>
            </a:r>
            <a:r>
              <a:rPr lang="cs-CZ" dirty="0"/>
              <a:t> API) si tyto údaje přepíšeme do pomocných proměnných.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B78A7A3-BBAD-481E-8C75-937CB873F23F}"/>
              </a:ext>
            </a:extLst>
          </p:cNvPr>
          <p:cNvSpPr/>
          <p:nvPr/>
        </p:nvSpPr>
        <p:spPr>
          <a:xfrm>
            <a:off x="771940" y="4138144"/>
            <a:ext cx="3801719" cy="121573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7C343B-4BE2-448D-A19C-68A3FBF5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8D0D75-45DA-454F-87D6-8980BF6D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29F0578-7734-447F-8FEE-13B53199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4013B49-9156-4744-BA05-CFB235391747}"/>
              </a:ext>
            </a:extLst>
          </p:cNvPr>
          <p:cNvSpPr txBox="1"/>
          <p:nvPr/>
        </p:nvSpPr>
        <p:spPr>
          <a:xfrm>
            <a:off x="7058440" y="2163949"/>
            <a:ext cx="429536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hlediska komunikace s Facebookem je to vše. Další částí bude načtení daného uživatele z databáze, či naopak jeho uložení.</a:t>
            </a:r>
          </a:p>
          <a:p>
            <a:endParaRPr lang="cs-CZ" dirty="0"/>
          </a:p>
          <a:p>
            <a:r>
              <a:rPr lang="cs-CZ" dirty="0"/>
              <a:t>Nejprve se pokusíme vyhledat v databázi uživatele s daným User ID z Facebooku. 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301311E-9ADE-4F30-9204-88E4F493860B}"/>
              </a:ext>
            </a:extLst>
          </p:cNvPr>
          <p:cNvSpPr/>
          <p:nvPr/>
        </p:nvSpPr>
        <p:spPr>
          <a:xfrm>
            <a:off x="785192" y="2499956"/>
            <a:ext cx="5310808" cy="10648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4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081C77-7974-42B8-8E0D-501C1F0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367098-B630-4698-9091-8E7E6201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D8FFEC1-6B93-43AE-8BE8-371CF7E4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849065F-BF71-4256-B532-DD2943FE1F2D}"/>
              </a:ext>
            </a:extLst>
          </p:cNvPr>
          <p:cNvSpPr txBox="1"/>
          <p:nvPr/>
        </p:nvSpPr>
        <p:spPr>
          <a:xfrm>
            <a:off x="4782380" y="3533291"/>
            <a:ext cx="3937551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 daného uživatel v DB máme, jen načteme informace o daném uživateli, abychom je následně mohli použít pro uložení údajů do session. Tj. vlastně stejně, jako kdybychom použili lokální přihlášení e-mailem a heslem.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FD80D53-72BE-4FBE-BE63-EFA9345B4D34}"/>
              </a:ext>
            </a:extLst>
          </p:cNvPr>
          <p:cNvSpPr/>
          <p:nvPr/>
        </p:nvSpPr>
        <p:spPr>
          <a:xfrm>
            <a:off x="785192" y="3532765"/>
            <a:ext cx="3811657" cy="175485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92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DFD55-ED9B-4C41-8217-597E7AAE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37F6BC-CF69-4204-8C9B-57761519D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E31C452-44CE-4F0D-9BBE-9852F626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78762C6-D1C1-4F8B-854D-E1D40F29352E}"/>
              </a:ext>
            </a:extLst>
          </p:cNvPr>
          <p:cNvSpPr txBox="1"/>
          <p:nvPr/>
        </p:nvSpPr>
        <p:spPr>
          <a:xfrm>
            <a:off x="5670275" y="4315504"/>
            <a:ext cx="4348368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uživatele nenašli podle </a:t>
            </a:r>
            <a:r>
              <a:rPr lang="cs-CZ" dirty="0" err="1"/>
              <a:t>facebook_id</a:t>
            </a:r>
            <a:r>
              <a:rPr lang="cs-CZ" dirty="0"/>
              <a:t> (tj. podle User ID z Facebooku), zkusíme uživatele vyhledat podle e-mailu. 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6555A4D-0E6A-4489-A13A-480C49B51518}"/>
              </a:ext>
            </a:extLst>
          </p:cNvPr>
          <p:cNvSpPr/>
          <p:nvPr/>
        </p:nvSpPr>
        <p:spPr>
          <a:xfrm>
            <a:off x="907772" y="4315504"/>
            <a:ext cx="4552124" cy="134317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5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FCB43-911F-4DEF-AB32-B947E240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57DCC7-1203-4FBD-9F23-4A9B7470C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2140A5-1C82-437D-8A3F-28CE1333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27292FC9-AA59-4AED-935D-DFFF1B9A5B7E}"/>
              </a:ext>
            </a:extLst>
          </p:cNvPr>
          <p:cNvSpPr/>
          <p:nvPr/>
        </p:nvSpPr>
        <p:spPr>
          <a:xfrm>
            <a:off x="904460" y="2287922"/>
            <a:ext cx="6503505" cy="26418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6370548-83AD-4079-82A4-D6CAA7344591}"/>
              </a:ext>
            </a:extLst>
          </p:cNvPr>
          <p:cNvSpPr txBox="1"/>
          <p:nvPr/>
        </p:nvSpPr>
        <p:spPr>
          <a:xfrm>
            <a:off x="6650936" y="4148853"/>
            <a:ext cx="501097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našli uživatele se stejným e-mailem, znamená to, že se daný uživatel už dříve registroval s e-mailem a heslem, ale nyní použil Facebook.</a:t>
            </a:r>
          </a:p>
          <a:p>
            <a:endParaRPr lang="cs-CZ" dirty="0"/>
          </a:p>
          <a:p>
            <a:r>
              <a:rPr lang="cs-CZ" dirty="0"/>
              <a:t>Zaktualizujeme tedy záznam v databázi  - uložíme k uživateli ID z Facebooku.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0371A0-C02C-435D-9394-53C4074E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3C5BDB-DC70-40F7-8F57-22E0066F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DD2AFB-0FCB-4AF8-9061-89BF8C97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7BC187B-9B27-4955-B425-DDE07AAE1435}"/>
              </a:ext>
            </a:extLst>
          </p:cNvPr>
          <p:cNvSpPr txBox="1"/>
          <p:nvPr/>
        </p:nvSpPr>
        <p:spPr>
          <a:xfrm>
            <a:off x="7898298" y="76636"/>
            <a:ext cx="3937551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uživatele v databázi vůbec nenašli, zaregistrujeme uživatele nového. Všimněte si, že mu negenerujeme žádné heslo pro lokální přihlášení.</a:t>
            </a:r>
          </a:p>
          <a:p>
            <a:endParaRPr lang="cs-CZ" dirty="0"/>
          </a:p>
          <a:p>
            <a:r>
              <a:rPr lang="cs-CZ" dirty="0"/>
              <a:t>Po uložení uživatele získáme jeho údaje pro přihlášení v session.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DD002D4-15DF-419A-8928-C40F7504C39B}"/>
              </a:ext>
            </a:extLst>
          </p:cNvPr>
          <p:cNvSpPr/>
          <p:nvPr/>
        </p:nvSpPr>
        <p:spPr>
          <a:xfrm>
            <a:off x="1066797" y="2947219"/>
            <a:ext cx="7149551" cy="255243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7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07956E-A2ED-4481-8383-F3A8D806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0EFC68-C28F-44E0-A56E-20D7D085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16A18B8-4612-4DA6-AD59-F1010AF8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D87AB32-F33E-4BD3-AEF1-5265B0C74680}"/>
              </a:ext>
            </a:extLst>
          </p:cNvPr>
          <p:cNvSpPr txBox="1"/>
          <p:nvPr/>
        </p:nvSpPr>
        <p:spPr>
          <a:xfrm>
            <a:off x="4914901" y="4211400"/>
            <a:ext cx="3937551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jdeme do finále. Pokud máme údaje daného uživatele v lokální databázi, odkud jsme je také následně načetli, uložíme údaje o přihlášení do session a uživatele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7921E845-5391-48A6-8350-08F8DF7C109B}"/>
              </a:ext>
            </a:extLst>
          </p:cNvPr>
          <p:cNvSpPr/>
          <p:nvPr/>
        </p:nvSpPr>
        <p:spPr>
          <a:xfrm>
            <a:off x="838200" y="4103470"/>
            <a:ext cx="3937551" cy="186000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60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91655-5A15-4AED-BBE9-1DA23D29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to je vše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12D660-A11B-4510-9035-CC1143282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Nezapomeňte aplikaci otestovat…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07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72B986-A985-4F42-AD46-8AC24411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9A2589-8D8A-44B1-8BD7-0A9E85BF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291594-AB6E-4383-BDF3-8F7EC8B1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6671A57-AB51-43BC-A663-A40F04EC4657}"/>
              </a:ext>
            </a:extLst>
          </p:cNvPr>
          <p:cNvSpPr txBox="1"/>
          <p:nvPr/>
        </p:nvSpPr>
        <p:spPr>
          <a:xfrm>
            <a:off x="6096000" y="3588465"/>
            <a:ext cx="4933948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 testování byste měli ověřit, že pokud kliknete na tlačítko pro přihlášení pomocí Facebooku, jste obratem přihlášeni do aplikace s tím, že se vám účet normálně zapsal do databáze.</a:t>
            </a:r>
          </a:p>
          <a:p>
            <a:endParaRPr lang="cs-CZ" dirty="0"/>
          </a:p>
          <a:p>
            <a:r>
              <a:rPr lang="cs-CZ" dirty="0"/>
              <a:t>Následně s daným uživatelem můžete pracovat úplně totožně, jako kdyby šlo o uživatele registrovaného lokálně. Tj. stejné nastavení oprávnění atp.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18F66A5A-3A02-4930-AC01-10D727AA25F2}"/>
              </a:ext>
            </a:extLst>
          </p:cNvPr>
          <p:cNvSpPr/>
          <p:nvPr/>
        </p:nvSpPr>
        <p:spPr>
          <a:xfrm>
            <a:off x="1066798" y="1825625"/>
            <a:ext cx="2339011" cy="7718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3B7B62-F88A-4846-A612-72645C36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7DFDE8-E757-4796-BFBE-907810EC3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C98E63-D019-4DCE-B56C-EC2080BA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016B3DA-CFEA-4B10-8D93-603F1EAB831C}"/>
              </a:ext>
            </a:extLst>
          </p:cNvPr>
          <p:cNvSpPr txBox="1"/>
          <p:nvPr/>
        </p:nvSpPr>
        <p:spPr>
          <a:xfrm>
            <a:off x="7906580" y="1324768"/>
            <a:ext cx="407338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je naše aplikace založená, ale musíme </a:t>
            </a:r>
            <a:r>
              <a:rPr lang="cs-CZ" dirty="0" err="1"/>
              <a:t>dovyplnit</a:t>
            </a:r>
            <a:r>
              <a:rPr lang="cs-CZ" dirty="0"/>
              <a:t> její konfiguraci (protože zatím nic neumí)</a:t>
            </a:r>
          </a:p>
          <a:p>
            <a:endParaRPr lang="cs-CZ" dirty="0"/>
          </a:p>
          <a:p>
            <a:r>
              <a:rPr lang="cs-CZ" dirty="0"/>
              <a:t>My do naší aplikace budeme potřebovat Facebook Login.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6FEF88A-1015-4109-A8C8-22122A781039}"/>
              </a:ext>
            </a:extLst>
          </p:cNvPr>
          <p:cNvSpPr/>
          <p:nvPr/>
        </p:nvSpPr>
        <p:spPr>
          <a:xfrm>
            <a:off x="7500730" y="4837044"/>
            <a:ext cx="914400" cy="47707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3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4B24C9-659C-4D9E-AB10-833961A5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A427A-463A-4102-A602-39A2FEDC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9C7A05E-F9EA-4708-96C8-50E3D9BC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F37409D4-F670-45EF-9AB9-7F111F0CC5FC}"/>
              </a:ext>
            </a:extLst>
          </p:cNvPr>
          <p:cNvSpPr/>
          <p:nvPr/>
        </p:nvSpPr>
        <p:spPr>
          <a:xfrm>
            <a:off x="7076662" y="2716695"/>
            <a:ext cx="1364974" cy="161676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DB0EB7B-F875-478D-944F-B8D1F1175F36}"/>
              </a:ext>
            </a:extLst>
          </p:cNvPr>
          <p:cNvSpPr txBox="1"/>
          <p:nvPr/>
        </p:nvSpPr>
        <p:spPr>
          <a:xfrm>
            <a:off x="7759149" y="4632532"/>
            <a:ext cx="3304758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Facebook nás rovnou přesunul do </a:t>
            </a:r>
            <a:r>
              <a:rPr lang="cs-CZ" dirty="0" err="1"/>
              <a:t>Quickstartu</a:t>
            </a:r>
            <a:r>
              <a:rPr lang="cs-CZ" dirty="0"/>
              <a:t>. Vybereme si tedy možnost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1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B569DF-FCCD-4A12-96E9-43C9924B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3203F2-21BF-41AD-9055-7C96257D2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A78CAA6-24F1-407C-879F-548B7925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3B3BEE9-A35D-49C0-9715-F65C13DDEA78}"/>
              </a:ext>
            </a:extLst>
          </p:cNvPr>
          <p:cNvSpPr/>
          <p:nvPr/>
        </p:nvSpPr>
        <p:spPr>
          <a:xfrm>
            <a:off x="3339548" y="3909391"/>
            <a:ext cx="7407967" cy="130448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96D9AEB-84E1-4944-95D4-03AE65569B23}"/>
              </a:ext>
            </a:extLst>
          </p:cNvPr>
          <p:cNvSpPr txBox="1"/>
          <p:nvPr/>
        </p:nvSpPr>
        <p:spPr>
          <a:xfrm>
            <a:off x="3339548" y="5360294"/>
            <a:ext cx="740796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tohoto průvodce nastavíme URL adresu naší aplikace. </a:t>
            </a:r>
          </a:p>
          <a:p>
            <a:r>
              <a:rPr lang="cs-CZ" dirty="0"/>
              <a:t>Tj. nastavte zde adresu k adresáři vaší kopie aplikace na serveru eso.vse.cz.</a:t>
            </a:r>
          </a:p>
          <a:p>
            <a:endParaRPr lang="cs-CZ" dirty="0"/>
          </a:p>
          <a:p>
            <a:r>
              <a:rPr lang="cs-CZ" dirty="0"/>
              <a:t>Dál ale v průvodci pokračovat nebudeme, protože je určený spíš pro </a:t>
            </a:r>
            <a:r>
              <a:rPr lang="cs-CZ" dirty="0" err="1"/>
              <a:t>javascript</a:t>
            </a:r>
            <a:r>
              <a:rPr lang="cs-CZ" dirty="0"/>
              <a:t>. Místo toho se po uložení URL přesuneme do sekce </a:t>
            </a:r>
            <a:r>
              <a:rPr lang="cs-CZ" dirty="0" err="1"/>
              <a:t>Settings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AA7517-1D42-4CD8-BF6C-9F9A918FFFA1}"/>
              </a:ext>
            </a:extLst>
          </p:cNvPr>
          <p:cNvSpPr/>
          <p:nvPr/>
        </p:nvSpPr>
        <p:spPr>
          <a:xfrm>
            <a:off x="324679" y="4094922"/>
            <a:ext cx="553278" cy="2804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A75FA7-053F-4732-A474-E0122BAF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B03ACC5E-AA13-4560-A12F-40957BC95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E521479-ACD5-4AAE-9633-FF3AB067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AAF482D-C423-48A2-813C-B606E943107B}"/>
              </a:ext>
            </a:extLst>
          </p:cNvPr>
          <p:cNvSpPr/>
          <p:nvPr/>
        </p:nvSpPr>
        <p:spPr>
          <a:xfrm>
            <a:off x="324679" y="4094922"/>
            <a:ext cx="553278" cy="2804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1C8E341C-FAFB-42CB-9E03-BBF71395F26E}"/>
              </a:ext>
            </a:extLst>
          </p:cNvPr>
          <p:cNvSpPr/>
          <p:nvPr/>
        </p:nvSpPr>
        <p:spPr>
          <a:xfrm>
            <a:off x="2907196" y="4956313"/>
            <a:ext cx="8446604" cy="172150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75CC6D2-C319-442E-AA93-CD6674BF7AAC}"/>
              </a:ext>
            </a:extLst>
          </p:cNvPr>
          <p:cNvSpPr txBox="1"/>
          <p:nvPr/>
        </p:nvSpPr>
        <p:spPr>
          <a:xfrm>
            <a:off x="6799194" y="2857519"/>
            <a:ext cx="5194024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nastavení musíme nastavit </a:t>
            </a:r>
            <a:r>
              <a:rPr lang="cs-CZ" dirty="0" err="1"/>
              <a:t>Oauth</a:t>
            </a:r>
            <a:r>
              <a:rPr lang="cs-CZ" dirty="0"/>
              <a:t> </a:t>
            </a:r>
            <a:r>
              <a:rPr lang="cs-CZ" dirty="0" err="1"/>
              <a:t>Redirect</a:t>
            </a:r>
            <a:r>
              <a:rPr lang="cs-CZ" dirty="0"/>
              <a:t> URL – tj. adresu skriptu, na který budeme přesměrováni po přihlášení. Ostatní nastavení zatím můžeme nechat tak, jak jsou.</a:t>
            </a:r>
          </a:p>
          <a:p>
            <a:endParaRPr lang="cs-CZ" dirty="0"/>
          </a:p>
          <a:p>
            <a:r>
              <a:rPr lang="cs-CZ" dirty="0"/>
              <a:t>Budeme přesměrovávat na soubor „</a:t>
            </a:r>
            <a:r>
              <a:rPr lang="cs-CZ" dirty="0" err="1"/>
              <a:t>fb-callback.php</a:t>
            </a:r>
            <a:r>
              <a:rPr lang="cs-CZ" dirty="0"/>
              <a:t>“, který bude v adresáři naší aplikace.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0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2FB735-3573-4755-BFCD-27ECBB87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FB8D75-2734-4CF2-B341-13476AA9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FD3FE44-0CA9-4280-8859-75C02DD5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FDDDBE79-BEDD-4B91-BFA5-D22C55D6F447}"/>
              </a:ext>
            </a:extLst>
          </p:cNvPr>
          <p:cNvSpPr/>
          <p:nvPr/>
        </p:nvSpPr>
        <p:spPr>
          <a:xfrm>
            <a:off x="2862469" y="2160103"/>
            <a:ext cx="8348869" cy="202758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9AAB7E-ED1C-4D6A-9C63-3A617F980626}"/>
              </a:ext>
            </a:extLst>
          </p:cNvPr>
          <p:cNvSpPr txBox="1"/>
          <p:nvPr/>
        </p:nvSpPr>
        <p:spPr>
          <a:xfrm>
            <a:off x="5956854" y="4322624"/>
            <a:ext cx="525448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v menu do položky „Basic“. Zde musíme doplnit „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Domains</a:t>
            </a:r>
            <a:r>
              <a:rPr lang="cs-CZ" dirty="0"/>
              <a:t>“ a následně si odsud budeme potřebovat zkopírovat „</a:t>
            </a:r>
            <a:r>
              <a:rPr lang="cs-CZ" dirty="0" err="1"/>
              <a:t>App</a:t>
            </a:r>
            <a:r>
              <a:rPr lang="cs-CZ" dirty="0"/>
              <a:t> ID“ a „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Secret</a:t>
            </a:r>
            <a:r>
              <a:rPr lang="cs-CZ" dirty="0"/>
              <a:t>“. Oba tyto kódy budeme potřebovat v PHP.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6B5BD114-0861-438F-9B7F-35BE9D03FA62}"/>
              </a:ext>
            </a:extLst>
          </p:cNvPr>
          <p:cNvSpPr/>
          <p:nvPr/>
        </p:nvSpPr>
        <p:spPr>
          <a:xfrm>
            <a:off x="284921" y="2540962"/>
            <a:ext cx="907776" cy="2950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2060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1526</Words>
  <Application>Microsoft Office PowerPoint</Application>
  <PresentationFormat>Širokoúhlá obrazovka</PresentationFormat>
  <Paragraphs>120</Paragraphs>
  <Slides>49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Motiv Office</vt:lpstr>
      <vt:lpstr>Ukázka přihlašování uživatelů pomocí Facebooku</vt:lpstr>
      <vt:lpstr>Registrace aplikace na Facebooku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Úprava databáze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Implementace v PHP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 to je vše 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Stanislav Vojíř</dc:creator>
  <cp:lastModifiedBy>Stanislav Vojíř</cp:lastModifiedBy>
  <cp:revision>66</cp:revision>
  <dcterms:created xsi:type="dcterms:W3CDTF">2020-04-20T19:23:23Z</dcterms:created>
  <dcterms:modified xsi:type="dcterms:W3CDTF">2020-04-22T20:32:17Z</dcterms:modified>
</cp:coreProperties>
</file>